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8" r:id="rId1"/>
  </p:sldMasterIdLst>
  <p:sldIdLst>
    <p:sldId id="256" r:id="rId2"/>
    <p:sldId id="257" r:id="rId3"/>
    <p:sldId id="259" r:id="rId4"/>
    <p:sldId id="260" r:id="rId5"/>
    <p:sldId id="262" r:id="rId6"/>
    <p:sldId id="263" r:id="rId7"/>
    <p:sldId id="261"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49" d="100"/>
          <a:sy n="49" d="100"/>
        </p:scale>
        <p:origin x="70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43140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970249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37579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21702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32920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11854370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026401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114437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56801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8649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432224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789666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123906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98642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89608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9/11/2025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393669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509A250-FF31-4206-8172-F9D3106AACB1}" type="datetimeFigureOut">
              <a:rPr lang="en-US" smtClean="0"/>
              <a:t>9/11/2025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3428532759"/>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Lst>
  <p:hf sldNum="0"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838348"/>
          </a:xfrm>
        </p:spPr>
        <p:txBody>
          <a:bodyPr>
            <a:noAutofit/>
          </a:bodyPr>
          <a:lstStyle/>
          <a:p>
            <a:pPr algn="ctr"/>
            <a:r>
              <a:rPr lang="en-KE" sz="3000" b="1" dirty="0"/>
              <a:t>Responding to Mpox in Mombasa County: </a:t>
            </a:r>
            <a:br>
              <a:rPr lang="en-US" sz="3000" b="1" dirty="0"/>
            </a:br>
            <a:r>
              <a:rPr lang="en-KE" sz="3000" b="1" dirty="0"/>
              <a:t>Infection Prevention and Control Strategies for an Emerging Urban Epidemic</a:t>
            </a:r>
            <a:endParaRPr lang="en-US" sz="3000" dirty="0"/>
          </a:p>
        </p:txBody>
      </p:sp>
      <p:sp>
        <p:nvSpPr>
          <p:cNvPr id="3" name="Subtitle 2"/>
          <p:cNvSpPr>
            <a:spLocks noGrp="1"/>
          </p:cNvSpPr>
          <p:nvPr>
            <p:ph type="subTitle" idx="1"/>
          </p:nvPr>
        </p:nvSpPr>
        <p:spPr>
          <a:xfrm>
            <a:off x="347731" y="5444290"/>
            <a:ext cx="11681138" cy="1215590"/>
          </a:xfrm>
          <a:solidFill>
            <a:schemeClr val="bg1"/>
          </a:solidFill>
        </p:spPr>
        <p:txBody>
          <a:bodyPr>
            <a:noAutofit/>
          </a:bodyPr>
          <a:lstStyle/>
          <a:p>
            <a:r>
              <a:rPr lang="en-KE" sz="3200" b="1" dirty="0"/>
              <a:t>Authors</a:t>
            </a:r>
            <a:r>
              <a:rPr lang="en-US" sz="3200" b="1" dirty="0"/>
              <a:t> : </a:t>
            </a:r>
            <a:r>
              <a:rPr lang="en-KE" sz="3200" i="1" dirty="0"/>
              <a:t>Florence W. Wachira</a:t>
            </a:r>
            <a:r>
              <a:rPr lang="en-US" sz="3200" i="1" dirty="0"/>
              <a:t> </a:t>
            </a:r>
            <a:r>
              <a:rPr lang="en-KE" sz="3200" i="1" dirty="0"/>
              <a:t>Affiliation: Department Of Health Services, Mombasa County</a:t>
            </a:r>
            <a:endParaRPr lang="en-US" sz="3200" dirty="0"/>
          </a:p>
          <a:p>
            <a:endParaRPr lang="en-US" sz="3200" dirty="0"/>
          </a:p>
        </p:txBody>
      </p:sp>
      <p:pic>
        <p:nvPicPr>
          <p:cNvPr id="5" name="Picture 4"/>
          <p:cNvPicPr>
            <a:picLocks noChangeAspect="1"/>
          </p:cNvPicPr>
          <p:nvPr/>
        </p:nvPicPr>
        <p:blipFill>
          <a:blip r:embed="rId2"/>
          <a:stretch>
            <a:fillRect/>
          </a:stretch>
        </p:blipFill>
        <p:spPr>
          <a:xfrm>
            <a:off x="4465320" y="1672392"/>
            <a:ext cx="3977640" cy="3915446"/>
          </a:xfrm>
          <a:prstGeom prst="ellipse">
            <a:avLst/>
          </a:prstGeom>
          <a:ln>
            <a:noFill/>
          </a:ln>
          <a:effectLst>
            <a:softEdge rad="112500"/>
          </a:effectLst>
        </p:spPr>
      </p:pic>
    </p:spTree>
    <p:extLst>
      <p:ext uri="{BB962C8B-B14F-4D97-AF65-F5344CB8AC3E}">
        <p14:creationId xmlns:p14="http://schemas.microsoft.com/office/powerpoint/2010/main" val="167597142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0" y="263501"/>
            <a:ext cx="11032172" cy="689538"/>
          </a:xfrm>
          <a:solidFill>
            <a:schemeClr val="bg1"/>
          </a:solidFill>
        </p:spPr>
        <p:txBody>
          <a:bodyPr>
            <a:normAutofit fontScale="90000"/>
          </a:bodyPr>
          <a:lstStyle/>
          <a:p>
            <a:pPr algn="ctr"/>
            <a:r>
              <a:rPr lang="en-US" sz="4000" dirty="0"/>
              <a:t> </a:t>
            </a:r>
            <a:r>
              <a:rPr lang="en-KE" sz="4000" b="1" dirty="0"/>
              <a:t>INTRODUCTION</a:t>
            </a:r>
            <a:endParaRPr lang="en-US" sz="4000" dirty="0"/>
          </a:p>
        </p:txBody>
      </p:sp>
      <p:sp>
        <p:nvSpPr>
          <p:cNvPr id="3" name="Content Placeholder 2"/>
          <p:cNvSpPr>
            <a:spLocks noGrp="1"/>
          </p:cNvSpPr>
          <p:nvPr>
            <p:ph idx="1"/>
          </p:nvPr>
        </p:nvSpPr>
        <p:spPr>
          <a:xfrm>
            <a:off x="853440" y="1227568"/>
            <a:ext cx="11032172" cy="5462792"/>
          </a:xfrm>
          <a:solidFill>
            <a:schemeClr val="bg1"/>
          </a:solidFill>
        </p:spPr>
        <p:txBody>
          <a:bodyPr>
            <a:noAutofit/>
          </a:bodyPr>
          <a:lstStyle/>
          <a:p>
            <a:pPr marL="0" indent="0" algn="just">
              <a:buNone/>
            </a:pPr>
            <a:r>
              <a:rPr lang="en-KE" sz="3000" dirty="0"/>
              <a:t>Mpox has emerged as a significant public health threat in Mombasa County, Kenya, with a sharp rise in cases reported between June and July 2025. </a:t>
            </a:r>
            <a:endParaRPr lang="en-US" sz="3000" dirty="0"/>
          </a:p>
          <a:p>
            <a:pPr marL="0" indent="0" algn="just">
              <a:buNone/>
            </a:pPr>
            <a:r>
              <a:rPr lang="en-KE" sz="3000" dirty="0"/>
              <a:t>The outbreak, driven by Clade Ib transmission dynamics, has exposed vulnerabilities in infection prevention and control (IPC) systems, particularly in densely populated urban areas such as Nyali and Changamwe. </a:t>
            </a:r>
            <a:endParaRPr lang="en-US" sz="3000" dirty="0"/>
          </a:p>
          <a:p>
            <a:pPr marL="0" indent="0" algn="just">
              <a:buNone/>
            </a:pPr>
            <a:r>
              <a:rPr lang="en-KE" sz="3000" dirty="0"/>
              <a:t>With 146 confirmed cases and two fatalities, the epidemic underscores the need for targeted IPC interventions that address both clinical and community-level transmission pathways.</a:t>
            </a:r>
            <a:endParaRPr lang="en-US" sz="3000" dirty="0"/>
          </a:p>
        </p:txBody>
      </p:sp>
    </p:spTree>
    <p:extLst>
      <p:ext uri="{BB962C8B-B14F-4D97-AF65-F5344CB8AC3E}">
        <p14:creationId xmlns:p14="http://schemas.microsoft.com/office/powerpoint/2010/main" val="72401568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710" y="237742"/>
            <a:ext cx="11066730" cy="1050145"/>
          </a:xfrm>
          <a:solidFill>
            <a:schemeClr val="bg1"/>
          </a:solidFill>
        </p:spPr>
        <p:txBody>
          <a:bodyPr>
            <a:normAutofit/>
          </a:bodyPr>
          <a:lstStyle/>
          <a:p>
            <a:pPr algn="ctr"/>
            <a:r>
              <a:rPr lang="en-KE" sz="6000" b="1" dirty="0"/>
              <a:t>METHOD</a:t>
            </a:r>
            <a:endParaRPr lang="en-US" sz="6000" dirty="0"/>
          </a:p>
        </p:txBody>
      </p:sp>
      <p:sp>
        <p:nvSpPr>
          <p:cNvPr id="3" name="Content Placeholder 2"/>
          <p:cNvSpPr>
            <a:spLocks noGrp="1"/>
          </p:cNvSpPr>
          <p:nvPr>
            <p:ph idx="1"/>
          </p:nvPr>
        </p:nvSpPr>
        <p:spPr>
          <a:xfrm>
            <a:off x="801709" y="1536664"/>
            <a:ext cx="11066730" cy="4742216"/>
          </a:xfrm>
          <a:solidFill>
            <a:schemeClr val="bg1"/>
          </a:solidFill>
        </p:spPr>
        <p:txBody>
          <a:bodyPr>
            <a:noAutofit/>
          </a:bodyPr>
          <a:lstStyle/>
          <a:p>
            <a:pPr algn="just"/>
            <a:r>
              <a:rPr lang="en-KE" sz="3000" dirty="0"/>
              <a:t>This abstract synthesizes data from: County surveillance reports from the Department of Clinical Services. Interviews with healthcare workers at Utange Isolation Centre and Coast General Teaching and Referral Hospital. Public health campaign assessments conducted by local NGOs such as Stawisha Pwani.</a:t>
            </a:r>
            <a:endParaRPr lang="en-US" sz="3000" dirty="0"/>
          </a:p>
          <a:p>
            <a:pPr algn="just"/>
            <a:r>
              <a:rPr lang="en-KE" sz="3000" dirty="0"/>
              <a:t>Quantitative data on case distribution and positivity rates were combined with qualitative insights on community awareness, healthcare access, and IPC compliance.</a:t>
            </a:r>
            <a:endParaRPr lang="en-US" sz="3000" dirty="0"/>
          </a:p>
        </p:txBody>
      </p:sp>
    </p:spTree>
    <p:extLst>
      <p:ext uri="{BB962C8B-B14F-4D97-AF65-F5344CB8AC3E}">
        <p14:creationId xmlns:p14="http://schemas.microsoft.com/office/powerpoint/2010/main" val="315813420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0309" y="1335108"/>
            <a:ext cx="11066730" cy="5413421"/>
          </a:xfrm>
          <a:solidFill>
            <a:schemeClr val="bg1"/>
          </a:solidFill>
        </p:spPr>
        <p:txBody>
          <a:bodyPr>
            <a:noAutofit/>
          </a:bodyPr>
          <a:lstStyle/>
          <a:p>
            <a:r>
              <a:rPr lang="en-KE" sz="3600" b="1" dirty="0"/>
              <a:t>Transmission Hotspots</a:t>
            </a:r>
            <a:r>
              <a:rPr lang="en-KE" sz="3600" dirty="0"/>
              <a:t>: </a:t>
            </a:r>
            <a:endParaRPr lang="en-US" sz="3600" dirty="0"/>
          </a:p>
          <a:p>
            <a:pPr marL="0" indent="0">
              <a:buNone/>
            </a:pPr>
            <a:r>
              <a:rPr lang="en-KE" sz="3600" dirty="0"/>
              <a:t>Nyali and Changamwe accounted for 42% of cases, with household and occupational transmission prevalent among adults aged 26–45.</a:t>
            </a:r>
            <a:endParaRPr lang="en-US" sz="3600" dirty="0"/>
          </a:p>
          <a:p>
            <a:r>
              <a:rPr lang="en-KE" sz="3600" b="1" dirty="0"/>
              <a:t>Delayed Diagnosis</a:t>
            </a:r>
            <a:r>
              <a:rPr lang="en-KE" sz="3600" dirty="0"/>
              <a:t>: </a:t>
            </a:r>
            <a:endParaRPr lang="en-US" sz="3600" dirty="0"/>
          </a:p>
          <a:p>
            <a:pPr marL="0" indent="0">
              <a:buNone/>
            </a:pPr>
            <a:r>
              <a:rPr lang="en-KE" sz="3600" dirty="0"/>
              <a:t>Median delay of 7.5 days between symptom onset and lab confirmation led to silent community spread.</a:t>
            </a:r>
            <a:endParaRPr lang="en-US" sz="3600" dirty="0"/>
          </a:p>
        </p:txBody>
      </p:sp>
      <p:sp>
        <p:nvSpPr>
          <p:cNvPr id="5" name="Title 4">
            <a:extLst>
              <a:ext uri="{FF2B5EF4-FFF2-40B4-BE49-F238E27FC236}">
                <a16:creationId xmlns:a16="http://schemas.microsoft.com/office/drawing/2014/main" id="{3FD885C5-A013-F75D-D9D4-F0FF9229BD8C}"/>
              </a:ext>
            </a:extLst>
          </p:cNvPr>
          <p:cNvSpPr>
            <a:spLocks noGrp="1"/>
          </p:cNvSpPr>
          <p:nvPr>
            <p:ph type="title"/>
          </p:nvPr>
        </p:nvSpPr>
        <p:spPr>
          <a:xfrm>
            <a:off x="2112579" y="0"/>
            <a:ext cx="9392033" cy="1905000"/>
          </a:xfrm>
        </p:spPr>
        <p:txBody>
          <a:bodyPr/>
          <a:lstStyle/>
          <a:p>
            <a:r>
              <a:rPr lang="en-GB" dirty="0"/>
              <a:t>         </a:t>
            </a:r>
            <a:r>
              <a:rPr lang="en-GB" b="1" dirty="0"/>
              <a:t>FINDINGS</a:t>
            </a:r>
            <a:endParaRPr lang="en-KE" b="1" dirty="0"/>
          </a:p>
        </p:txBody>
      </p:sp>
    </p:spTree>
    <p:extLst>
      <p:ext uri="{BB962C8B-B14F-4D97-AF65-F5344CB8AC3E}">
        <p14:creationId xmlns:p14="http://schemas.microsoft.com/office/powerpoint/2010/main" val="27579323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09" y="160468"/>
            <a:ext cx="11066729" cy="1050145"/>
          </a:xfrm>
          <a:solidFill>
            <a:schemeClr val="bg1"/>
          </a:solidFill>
        </p:spPr>
        <p:txBody>
          <a:bodyPr>
            <a:normAutofit/>
          </a:bodyPr>
          <a:lstStyle/>
          <a:p>
            <a:pPr algn="ctr"/>
            <a:r>
              <a:rPr lang="en-KE" sz="6000" b="1" dirty="0"/>
              <a:t>RESULTS</a:t>
            </a:r>
            <a:endParaRPr lang="en-US" sz="6000" dirty="0"/>
          </a:p>
        </p:txBody>
      </p:sp>
      <p:sp>
        <p:nvSpPr>
          <p:cNvPr id="3" name="Content Placeholder 2"/>
          <p:cNvSpPr>
            <a:spLocks noGrp="1"/>
          </p:cNvSpPr>
          <p:nvPr>
            <p:ph idx="1"/>
          </p:nvPr>
        </p:nvSpPr>
        <p:spPr>
          <a:xfrm>
            <a:off x="1030309" y="1335108"/>
            <a:ext cx="11066730" cy="5413421"/>
          </a:xfrm>
          <a:solidFill>
            <a:schemeClr val="bg1"/>
          </a:solidFill>
        </p:spPr>
        <p:txBody>
          <a:bodyPr>
            <a:noAutofit/>
          </a:bodyPr>
          <a:lstStyle/>
          <a:p>
            <a:r>
              <a:rPr lang="en-KE" sz="3600" b="1" dirty="0"/>
              <a:t>Healthcare Gaps</a:t>
            </a:r>
            <a:r>
              <a:rPr lang="en-KE" sz="3600" dirty="0"/>
              <a:t>: </a:t>
            </a:r>
            <a:endParaRPr lang="en-US" sz="3600" dirty="0"/>
          </a:p>
          <a:p>
            <a:pPr marL="0" indent="0">
              <a:buNone/>
            </a:pPr>
            <a:r>
              <a:rPr lang="en-KE" sz="3600" dirty="0"/>
              <a:t>Low awareness among clinicians resulted in frequent misdiagnoses (e.g., as chickenpox), delaying isolation and treatment.</a:t>
            </a:r>
            <a:endParaRPr lang="en-US" sz="3600" dirty="0"/>
          </a:p>
          <a:p>
            <a:pPr marL="0" indent="0">
              <a:buNone/>
            </a:pPr>
            <a:endParaRPr lang="en-US" sz="3600" dirty="0"/>
          </a:p>
          <a:p>
            <a:r>
              <a:rPr lang="en-KE" sz="3600" b="1" dirty="0"/>
              <a:t>Community Vulnerability</a:t>
            </a:r>
            <a:r>
              <a:rPr lang="en-KE" sz="3600" dirty="0"/>
              <a:t>: </a:t>
            </a:r>
            <a:endParaRPr lang="en-US" sz="3600" dirty="0"/>
          </a:p>
          <a:p>
            <a:pPr marL="0" indent="0">
              <a:buNone/>
            </a:pPr>
            <a:r>
              <a:rPr lang="en-KE" sz="3600" dirty="0"/>
              <a:t>Individuals living with HIV and mobile workers (e.g., truck drivers, sex workers) were disproportionately affected.</a:t>
            </a:r>
            <a:endParaRPr lang="en-US" sz="3200" dirty="0"/>
          </a:p>
        </p:txBody>
      </p:sp>
    </p:spTree>
    <p:extLst>
      <p:ext uri="{BB962C8B-B14F-4D97-AF65-F5344CB8AC3E}">
        <p14:creationId xmlns:p14="http://schemas.microsoft.com/office/powerpoint/2010/main" val="269443147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09" y="160468"/>
            <a:ext cx="11066729" cy="1050145"/>
          </a:xfrm>
          <a:solidFill>
            <a:schemeClr val="bg1"/>
          </a:solidFill>
        </p:spPr>
        <p:txBody>
          <a:bodyPr>
            <a:normAutofit/>
          </a:bodyPr>
          <a:lstStyle/>
          <a:p>
            <a:pPr algn="ctr"/>
            <a:r>
              <a:rPr lang="en-KE" sz="6000" b="1" dirty="0"/>
              <a:t>IPC Measures</a:t>
            </a:r>
            <a:endParaRPr lang="en-US" sz="6000" dirty="0"/>
          </a:p>
        </p:txBody>
      </p:sp>
      <p:sp>
        <p:nvSpPr>
          <p:cNvPr id="3" name="Content Placeholder 2"/>
          <p:cNvSpPr>
            <a:spLocks noGrp="1"/>
          </p:cNvSpPr>
          <p:nvPr>
            <p:ph idx="1"/>
          </p:nvPr>
        </p:nvSpPr>
        <p:spPr>
          <a:xfrm>
            <a:off x="548640" y="1335109"/>
            <a:ext cx="11548399" cy="4227492"/>
          </a:xfrm>
          <a:solidFill>
            <a:schemeClr val="bg1"/>
          </a:solidFill>
        </p:spPr>
        <p:txBody>
          <a:bodyPr>
            <a:noAutofit/>
          </a:bodyPr>
          <a:lstStyle/>
          <a:p>
            <a:pPr marL="0" indent="0" algn="just">
              <a:buNone/>
            </a:pPr>
            <a:r>
              <a:rPr lang="en-KE" sz="4400" dirty="0"/>
              <a:t>Isolation units at Utange Hospital treated 24 patients; </a:t>
            </a:r>
            <a:endParaRPr lang="en-US" sz="4400" dirty="0"/>
          </a:p>
          <a:p>
            <a:pPr marL="0" indent="0" algn="just">
              <a:buNone/>
            </a:pPr>
            <a:endParaRPr lang="en-US" sz="4400" dirty="0"/>
          </a:p>
          <a:p>
            <a:pPr marL="0" indent="0" algn="just">
              <a:buNone/>
            </a:pPr>
            <a:r>
              <a:rPr lang="en-KE" sz="4400" dirty="0"/>
              <a:t>however, PPE shortages and limited contact tracing hindered containment.</a:t>
            </a:r>
            <a:endParaRPr lang="en-US" sz="3200" dirty="0"/>
          </a:p>
        </p:txBody>
      </p:sp>
    </p:spTree>
    <p:extLst>
      <p:ext uri="{BB962C8B-B14F-4D97-AF65-F5344CB8AC3E}">
        <p14:creationId xmlns:p14="http://schemas.microsoft.com/office/powerpoint/2010/main" val="5981568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793" y="160468"/>
            <a:ext cx="11257208" cy="1050145"/>
          </a:xfrm>
          <a:solidFill>
            <a:schemeClr val="bg1"/>
          </a:solidFill>
        </p:spPr>
        <p:txBody>
          <a:bodyPr>
            <a:normAutofit/>
          </a:bodyPr>
          <a:lstStyle/>
          <a:p>
            <a:pPr algn="ctr"/>
            <a:r>
              <a:rPr lang="en-KE" sz="6000" b="1" dirty="0"/>
              <a:t>CONCLUSION</a:t>
            </a:r>
            <a:endParaRPr lang="en-US" sz="6000" dirty="0"/>
          </a:p>
        </p:txBody>
      </p:sp>
      <p:sp>
        <p:nvSpPr>
          <p:cNvPr id="3" name="Content Placeholder 2"/>
          <p:cNvSpPr>
            <a:spLocks noGrp="1"/>
          </p:cNvSpPr>
          <p:nvPr>
            <p:ph idx="1"/>
          </p:nvPr>
        </p:nvSpPr>
        <p:spPr>
          <a:xfrm>
            <a:off x="553793" y="1335109"/>
            <a:ext cx="11257208" cy="5187611"/>
          </a:xfrm>
          <a:solidFill>
            <a:schemeClr val="bg1"/>
          </a:solidFill>
        </p:spPr>
        <p:txBody>
          <a:bodyPr>
            <a:noAutofit/>
          </a:bodyPr>
          <a:lstStyle/>
          <a:p>
            <a:pPr marL="0" indent="0" algn="just">
              <a:buNone/>
            </a:pPr>
            <a:r>
              <a:rPr lang="en-KE" sz="4000" dirty="0"/>
              <a:t>The Mpox outbreak in Mombasa County reveals critical gaps in IPC preparedness for emerging infectious diseases. </a:t>
            </a:r>
            <a:endParaRPr lang="en-US" sz="4000" dirty="0"/>
          </a:p>
          <a:p>
            <a:pPr marL="0" indent="0" algn="just">
              <a:buNone/>
            </a:pPr>
            <a:endParaRPr lang="en-US" sz="4000" dirty="0"/>
          </a:p>
          <a:p>
            <a:pPr marL="0" indent="0" algn="just">
              <a:buNone/>
            </a:pPr>
            <a:r>
              <a:rPr lang="en-KE" sz="4000" dirty="0"/>
              <a:t>Strengthening diagnostic capacity, enhancing clinician training, and expanding public awareness are essential to curbing transmission</a:t>
            </a:r>
            <a:r>
              <a:rPr lang="en-US" sz="4000" dirty="0"/>
              <a:t>.</a:t>
            </a:r>
          </a:p>
        </p:txBody>
      </p:sp>
    </p:spTree>
    <p:extLst>
      <p:ext uri="{BB962C8B-B14F-4D97-AF65-F5344CB8AC3E}">
        <p14:creationId xmlns:p14="http://schemas.microsoft.com/office/powerpoint/2010/main" val="216033833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793" y="160468"/>
            <a:ext cx="11257208" cy="1050145"/>
          </a:xfrm>
          <a:solidFill>
            <a:schemeClr val="bg1"/>
          </a:solidFill>
        </p:spPr>
        <p:txBody>
          <a:bodyPr>
            <a:normAutofit/>
          </a:bodyPr>
          <a:lstStyle/>
          <a:p>
            <a:pPr algn="ctr"/>
            <a:r>
              <a:rPr lang="en-KE" sz="6000" b="1" dirty="0"/>
              <a:t>CONCLUSION</a:t>
            </a:r>
            <a:endParaRPr lang="en-US" sz="6000" dirty="0"/>
          </a:p>
        </p:txBody>
      </p:sp>
      <p:sp>
        <p:nvSpPr>
          <p:cNvPr id="3" name="Content Placeholder 2"/>
          <p:cNvSpPr>
            <a:spLocks noGrp="1"/>
          </p:cNvSpPr>
          <p:nvPr>
            <p:ph idx="1"/>
          </p:nvPr>
        </p:nvSpPr>
        <p:spPr>
          <a:xfrm>
            <a:off x="553793" y="1472269"/>
            <a:ext cx="11257208" cy="4989492"/>
          </a:xfrm>
          <a:solidFill>
            <a:schemeClr val="bg1"/>
          </a:solidFill>
        </p:spPr>
        <p:txBody>
          <a:bodyPr>
            <a:noAutofit/>
          </a:bodyPr>
          <a:lstStyle/>
          <a:p>
            <a:pPr marL="0" indent="0" algn="just">
              <a:buNone/>
            </a:pPr>
            <a:r>
              <a:rPr lang="en-KE" sz="4000" dirty="0"/>
              <a:t>Tailored interventions targeting high-risk groups and urban hotspots can improve outbreak response and resilience. </a:t>
            </a:r>
            <a:endParaRPr lang="en-US" sz="4000" dirty="0"/>
          </a:p>
          <a:p>
            <a:pPr marL="0" indent="0" algn="just">
              <a:buNone/>
            </a:pPr>
            <a:r>
              <a:rPr lang="en-KE" sz="4000" dirty="0"/>
              <a:t>These findings offer a framework for IPC strategies in similar coastal urban settings across East Africa.</a:t>
            </a:r>
            <a:endParaRPr lang="en-US" sz="4000" dirty="0"/>
          </a:p>
        </p:txBody>
      </p:sp>
    </p:spTree>
    <p:extLst>
      <p:ext uri="{BB962C8B-B14F-4D97-AF65-F5344CB8AC3E}">
        <p14:creationId xmlns:p14="http://schemas.microsoft.com/office/powerpoint/2010/main" val="221925553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79</TotalTime>
  <Words>381</Words>
  <Application>Microsoft Office PowerPoint</Application>
  <PresentationFormat>Widescreen</PresentationFormat>
  <Paragraphs>31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Wisp</vt:lpstr>
      <vt:lpstr>Responding to Mpox in Mombasa County:  Infection Prevention and Control Strategies for an Emerging Urban Epidemic</vt:lpstr>
      <vt:lpstr> INTRODUCTION</vt:lpstr>
      <vt:lpstr>METHOD</vt:lpstr>
      <vt:lpstr>         FINDINGS</vt:lpstr>
      <vt:lpstr>RESULTS</vt:lpstr>
      <vt:lpstr>IPC Measures</vt:lpstr>
      <vt:lpstr>CONCLUSION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Integrating One Health Strategies for Effective Infection Prevention and Control:  A Multisectoral Framework for Resilience</dc:title>
  <dc:creator>AFRITECH</dc:creator>
  <cp:lastModifiedBy>user</cp:lastModifiedBy>
  <cp:revision>9</cp:revision>
  <dcterms:created xsi:type="dcterms:W3CDTF">2025-09-04T03:16:54Z</dcterms:created>
  <dcterms:modified xsi:type="dcterms:W3CDTF">2025-09-11T08:00:33Z</dcterms:modified>
</cp:coreProperties>
</file>